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9" r:id="rId9"/>
    <p:sldId id="277" r:id="rId10"/>
    <p:sldId id="276" r:id="rId11"/>
    <p:sldId id="271" r:id="rId12"/>
    <p:sldId id="272" r:id="rId13"/>
    <p:sldId id="273" r:id="rId14"/>
    <p:sldId id="278" r:id="rId15"/>
    <p:sldId id="263" r:id="rId16"/>
    <p:sldId id="282" r:id="rId17"/>
    <p:sldId id="283" r:id="rId18"/>
    <p:sldId id="279" r:id="rId19"/>
    <p:sldId id="280" r:id="rId20"/>
    <p:sldId id="281" r:id="rId21"/>
    <p:sldId id="264" r:id="rId22"/>
    <p:sldId id="265" r:id="rId23"/>
    <p:sldId id="266" r:id="rId24"/>
    <p:sldId id="267" r:id="rId25"/>
    <p:sldId id="284"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49A92EA-5387-42BA-9F5B-8F4CDD2CE328}" type="datetimeFigureOut">
              <a:rPr lang="en-US" smtClean="0"/>
              <a:pPr/>
              <a:t>4/10/2020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463A7D8-C785-422B-8492-FC6B5974FA7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9A92EA-5387-42BA-9F5B-8F4CDD2CE32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A7D8-C785-422B-8492-FC6B5974FA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9A92EA-5387-42BA-9F5B-8F4CDD2CE32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A7D8-C785-422B-8492-FC6B5974FA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9A92EA-5387-42BA-9F5B-8F4CDD2CE32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A7D8-C785-422B-8492-FC6B5974FA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9A92EA-5387-42BA-9F5B-8F4CDD2CE32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A7D8-C785-422B-8492-FC6B5974FA7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9A92EA-5387-42BA-9F5B-8F4CDD2CE328}"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3A7D8-C785-422B-8492-FC6B5974FA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49A92EA-5387-42BA-9F5B-8F4CDD2CE328}"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3A7D8-C785-422B-8492-FC6B5974FA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9A92EA-5387-42BA-9F5B-8F4CDD2CE328}"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3A7D8-C785-422B-8492-FC6B5974FA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A92EA-5387-42BA-9F5B-8F4CDD2CE328}"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3A7D8-C785-422B-8492-FC6B5974FA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9A92EA-5387-42BA-9F5B-8F4CDD2CE328}"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3A7D8-C785-422B-8492-FC6B5974FA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9A92EA-5387-42BA-9F5B-8F4CDD2CE328}"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463A7D8-C785-422B-8492-FC6B5974FA7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9A92EA-5387-42BA-9F5B-8F4CDD2CE328}" type="datetimeFigureOut">
              <a:rPr lang="en-US" smtClean="0"/>
              <a:pPr/>
              <a:t>4/10/2020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63A7D8-C785-422B-8492-FC6B5974FA7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hare.net/" TargetMode="External"/><Relationship Id="rId2" Type="http://schemas.openxmlformats.org/officeDocument/2006/relationships/hyperlink" Target="http://www.fao.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DNA" TargetMode="External"/><Relationship Id="rId2" Type="http://schemas.openxmlformats.org/officeDocument/2006/relationships/hyperlink" Target="https://en.wikipedia.org/wiki/Organism" TargetMode="External"/><Relationship Id="rId1" Type="http://schemas.openxmlformats.org/officeDocument/2006/relationships/slideLayout" Target="../slideLayouts/slideLayout2.xml"/><Relationship Id="rId6" Type="http://schemas.openxmlformats.org/officeDocument/2006/relationships/hyperlink" Target="https://en.wikipedia.org/wiki/Mutation_breeding" TargetMode="External"/><Relationship Id="rId5" Type="http://schemas.openxmlformats.org/officeDocument/2006/relationships/hyperlink" Target="https://en.wikipedia.org/wiki/Selective_breeding" TargetMode="External"/><Relationship Id="rId4" Type="http://schemas.openxmlformats.org/officeDocument/2006/relationships/hyperlink" Target="https://en.wikipedia.org/wiki/Genetic_engineeri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Genetically modified food</a:t>
            </a:r>
            <a:endParaRPr lang="en-US" dirty="0"/>
          </a:p>
        </p:txBody>
      </p:sp>
      <p:sp>
        <p:nvSpPr>
          <p:cNvPr id="3" name="Subtitle 2"/>
          <p:cNvSpPr>
            <a:spLocks noGrp="1"/>
          </p:cNvSpPr>
          <p:nvPr>
            <p:ph type="subTitle" idx="1"/>
          </p:nvPr>
        </p:nvSpPr>
        <p:spPr/>
        <p:txBody>
          <a:bodyPr>
            <a:normAutofit/>
          </a:bodyPr>
          <a:lstStyle/>
          <a:p>
            <a:r>
              <a:rPr lang="en-US" sz="2600" b="1" dirty="0" smtClean="0">
                <a:solidFill>
                  <a:schemeClr val="tx1">
                    <a:lumMod val="95000"/>
                    <a:lumOff val="5000"/>
                  </a:schemeClr>
                </a:solidFill>
                <a:latin typeface="Arial Black" pitchFamily="34" charset="0"/>
              </a:rPr>
              <a:t>Shreya  Bhattacharya</a:t>
            </a:r>
          </a:p>
          <a:p>
            <a:endParaRPr lang="en-US" sz="2600" b="1" dirty="0" smtClean="0">
              <a:solidFill>
                <a:schemeClr val="tx1">
                  <a:lumMod val="95000"/>
                  <a:lumOff val="5000"/>
                </a:schemeClr>
              </a:solidFill>
              <a:latin typeface="Arial Black" pitchFamily="34" charset="0"/>
            </a:endParaRPr>
          </a:p>
          <a:p>
            <a:r>
              <a:rPr lang="en-US" sz="2600" b="1" dirty="0" smtClean="0">
                <a:solidFill>
                  <a:schemeClr val="tx1">
                    <a:lumMod val="95000"/>
                    <a:lumOff val="5000"/>
                  </a:schemeClr>
                </a:solidFill>
                <a:latin typeface="Arial Black" pitchFamily="34" charset="0"/>
              </a:rPr>
              <a:t>Department of Nutrition </a:t>
            </a:r>
            <a:r>
              <a:rPr lang="en-US" b="1" dirty="0" smtClean="0">
                <a:solidFill>
                  <a:schemeClr val="tx1">
                    <a:lumMod val="95000"/>
                    <a:lumOff val="5000"/>
                  </a:schemeClr>
                </a:solidFill>
              </a:rPr>
              <a:t>                </a:t>
            </a:r>
            <a:endParaRPr lang="en-US" b="1" dirty="0">
              <a:solidFill>
                <a:schemeClr val="tx1">
                  <a:lumMod val="95000"/>
                  <a:lumOff val="5000"/>
                </a:schemeClr>
              </a:solidFill>
            </a:endParaRPr>
          </a:p>
        </p:txBody>
      </p:sp>
    </p:spTree>
    <p:custDataLst>
      <p:tags r:id="rId1"/>
    </p:custDataLst>
  </p:cSld>
  <p:clrMapOvr>
    <a:masterClrMapping/>
  </p:clrMapOvr>
  <p:transition advTm="6349">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normAutofit/>
          </a:bodyPr>
          <a:lstStyle/>
          <a:p>
            <a:r>
              <a:rPr lang="en-US" dirty="0" smtClean="0"/>
              <a:t>How are </a:t>
            </a:r>
            <a:r>
              <a:rPr lang="en-US" dirty="0" err="1" smtClean="0"/>
              <a:t>transgenes</a:t>
            </a:r>
            <a:r>
              <a:rPr lang="en-US" dirty="0" smtClean="0"/>
              <a:t> inserted?</a:t>
            </a:r>
          </a:p>
          <a:p>
            <a:r>
              <a:rPr lang="en-US" dirty="0" smtClean="0"/>
              <a:t>There are two principal methods for </a:t>
            </a:r>
            <a:r>
              <a:rPr lang="en-US" dirty="0" err="1" smtClean="0"/>
              <a:t>transgene</a:t>
            </a:r>
            <a:r>
              <a:rPr lang="en-US" dirty="0" smtClean="0"/>
              <a:t> insertion:</a:t>
            </a:r>
          </a:p>
          <a:p>
            <a:r>
              <a:rPr lang="en-US" b="1" dirty="0" smtClean="0"/>
              <a:t>Gene gun</a:t>
            </a:r>
            <a:r>
              <a:rPr lang="en-US" dirty="0" smtClean="0"/>
              <a:t>: In this method, microscopic pellets of gold or tungsten are coated with the </a:t>
            </a:r>
            <a:r>
              <a:rPr lang="en-US" dirty="0" err="1" smtClean="0"/>
              <a:t>transgene</a:t>
            </a:r>
            <a:r>
              <a:rPr lang="en-US" dirty="0" smtClean="0"/>
              <a:t> fragment and shot at high velocity into plant cells or tissues. In a small proportion of cases, the pellet will pass through the cells and the DNA fragment will remain behind and become incorporated into a plant chromosome in the cell nucleus.</a:t>
            </a:r>
          </a:p>
        </p:txBody>
      </p:sp>
    </p:spTree>
  </p:cSld>
  <p:clrMapOvr>
    <a:masterClrMapping/>
  </p:clrMapOvr>
  <p:transition advTm="3868">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normAutofit fontScale="92500"/>
          </a:bodyPr>
          <a:lstStyle/>
          <a:p>
            <a:r>
              <a:rPr lang="en-US" b="1" i="1" dirty="0" err="1" smtClean="0"/>
              <a:t>Agrobacterium</a:t>
            </a:r>
            <a:r>
              <a:rPr lang="en-US" b="1" i="1" dirty="0" smtClean="0"/>
              <a:t> </a:t>
            </a:r>
            <a:r>
              <a:rPr lang="en-US" b="1" i="1" dirty="0" err="1" smtClean="0"/>
              <a:t>tumefaciens</a:t>
            </a:r>
            <a:r>
              <a:rPr lang="en-US" dirty="0" smtClean="0"/>
              <a:t>: This method utilizes a biological vector, the soil dwelling bacterium </a:t>
            </a:r>
            <a:r>
              <a:rPr lang="en-US" i="1" dirty="0" err="1" smtClean="0"/>
              <a:t>Agrobacterium</a:t>
            </a:r>
            <a:r>
              <a:rPr lang="en-US" i="1" dirty="0" smtClean="0"/>
              <a:t> </a:t>
            </a:r>
            <a:r>
              <a:rPr lang="en-US" i="1" dirty="0" err="1" smtClean="0"/>
              <a:t>tumefaciens</a:t>
            </a:r>
            <a:r>
              <a:rPr lang="en-US" dirty="0" smtClean="0"/>
              <a:t>, which in nature transfers part of its DNA into plants and causes crown gall disease. Genetic engineers have taken advantage of this DNA transfer mechanism while disarming the disease-causing properties. Plant and bacterial cells are co-cultivated in a </a:t>
            </a:r>
            <a:r>
              <a:rPr lang="en-US" dirty="0" err="1" smtClean="0"/>
              <a:t>petri</a:t>
            </a:r>
            <a:r>
              <a:rPr lang="en-US" dirty="0" smtClean="0"/>
              <a:t> dish under conditions that facilitate gene transfer. This allows incorporation of genes in a more controlled manner than with the gene gun; however, it does not work equally well in all plant species.</a:t>
            </a:r>
          </a:p>
          <a:p>
            <a:endParaRPr lang="en-US" dirty="0" smtClean="0"/>
          </a:p>
          <a:p>
            <a:endParaRPr lang="en-US" dirty="0" smtClean="0"/>
          </a:p>
          <a:p>
            <a:endParaRPr lang="en-US" dirty="0"/>
          </a:p>
        </p:txBody>
      </p:sp>
    </p:spTree>
  </p:cSld>
  <p:clrMapOvr>
    <a:masterClrMapping/>
  </p:clrMapOvr>
  <p:transition advTm="4383">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are whole plants obtained from plant cells or tissues?</a:t>
            </a:r>
          </a:p>
          <a:p>
            <a:r>
              <a:rPr lang="en-US" dirty="0" smtClean="0"/>
              <a:t>Insertion of </a:t>
            </a:r>
            <a:r>
              <a:rPr lang="en-US" dirty="0" err="1" smtClean="0"/>
              <a:t>transgenes</a:t>
            </a:r>
            <a:r>
              <a:rPr lang="en-US" dirty="0" smtClean="0"/>
              <a:t> is generally an inefficient process, with only a few percent of plant cells or tissues successfully integrating the foreign gene. Various strategies are used to identify the small percentage of cells/tissues that have actually been transformed. The next step is to develop those cells or tissues into whole plants capable of producing seed. This is done through a process called tissue culture, that is, growing plants on agar or a similar medium in the presence of plant nutrients and hormones under controlled environmental conditions.</a:t>
            </a:r>
          </a:p>
        </p:txBody>
      </p:sp>
    </p:spTree>
  </p:cSld>
  <p:clrMapOvr>
    <a:masterClrMapping/>
  </p:clrMapOvr>
  <p:transition advTm="4149">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What happens next?</a:t>
            </a:r>
          </a:p>
          <a:p>
            <a:endParaRPr lang="en-US" dirty="0"/>
          </a:p>
          <a:p>
            <a:pPr>
              <a:buFont typeface="Wingdings" pitchFamily="2" charset="2"/>
              <a:buChar char="q"/>
            </a:pPr>
            <a:endParaRPr lang="en-US" dirty="0" smtClean="0"/>
          </a:p>
          <a:p>
            <a:pPr>
              <a:buNone/>
            </a:pPr>
            <a:r>
              <a:rPr lang="en-US" dirty="0"/>
              <a:t> </a:t>
            </a:r>
            <a:r>
              <a:rPr lang="en-US" dirty="0" smtClean="0"/>
              <a:t>     The crop developers then begin a long series of evaluations to determine that the gene has been incorporated successfully, that it is inherited in a stable and predictable manner, that the desired trait is expressed to the expected level, and that the plant does not show any negative effects. Evaluations are initially done in controlled greenhouses and growth chambers</a:t>
            </a:r>
          </a:p>
          <a:p>
            <a:endParaRPr lang="en-US" dirty="0" smtClean="0"/>
          </a:p>
          <a:p>
            <a:endParaRPr lang="en-US" dirty="0"/>
          </a:p>
        </p:txBody>
      </p:sp>
    </p:spTree>
  </p:cSld>
  <p:clrMapOvr>
    <a:masterClrMapping/>
  </p:clrMapOvr>
  <p:transition advTm="4586">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normAutofit/>
          </a:bodyPr>
          <a:lstStyle/>
          <a:p>
            <a:r>
              <a:rPr lang="en-US" dirty="0" smtClean="0"/>
              <a:t>Once sufficient seed is produced and the appropriate permission is received, experimental plants are grown in field trials. Field evaluations follow strict guidelines that include isolation from related plants to avoid cross-pollination, careful cleaning of planting and harvesting machinery, frequent monitoring of crop growth, and checking the field for two seasons after the trial for the presence of volunteer plants that have arisen from seed inadvertently left behind.</a:t>
            </a:r>
            <a:endParaRPr lang="en-US" dirty="0"/>
          </a:p>
        </p:txBody>
      </p:sp>
    </p:spTree>
  </p:cSld>
  <p:clrMapOvr>
    <a:masterClrMapping/>
  </p:clrMapOvr>
  <p:transition advTm="39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smtClean="0"/>
              <a:t>Genetically Modified Food</a:t>
            </a:r>
            <a:endParaRPr lang="en-US" dirty="0"/>
          </a:p>
        </p:txBody>
      </p:sp>
      <p:pic>
        <p:nvPicPr>
          <p:cNvPr id="3074" name="Picture 2" descr="C:\Users\Administrator\Desktop\ppt image 5.jpeg"/>
          <p:cNvPicPr>
            <a:picLocks noGrp="1" noChangeAspect="1" noChangeArrowheads="1"/>
          </p:cNvPicPr>
          <p:nvPr>
            <p:ph idx="1"/>
          </p:nvPr>
        </p:nvPicPr>
        <p:blipFill>
          <a:blip r:embed="rId2" cstate="print"/>
          <a:srcRect/>
          <a:stretch>
            <a:fillRect/>
          </a:stretch>
        </p:blipFill>
        <p:spPr bwMode="auto">
          <a:xfrm>
            <a:off x="838201" y="1295400"/>
            <a:ext cx="7315200" cy="5334000"/>
          </a:xfrm>
          <a:prstGeom prst="rect">
            <a:avLst/>
          </a:prstGeom>
          <a:noFill/>
        </p:spPr>
      </p:pic>
    </p:spTree>
  </p:cSld>
  <p:clrMapOvr>
    <a:masterClrMapping/>
  </p:clrMapOvr>
  <p:transition advTm="2995">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PT IMAGE 7.png"/>
          <p:cNvPicPr>
            <a:picLocks noGrp="1" noChangeAspect="1"/>
          </p:cNvPicPr>
          <p:nvPr>
            <p:ph idx="1"/>
          </p:nvPr>
        </p:nvPicPr>
        <p:blipFill>
          <a:blip r:embed="rId2" cstate="print"/>
          <a:stretch>
            <a:fillRect/>
          </a:stretch>
        </p:blipFill>
        <p:spPr>
          <a:xfrm>
            <a:off x="685800" y="228600"/>
            <a:ext cx="7162800" cy="6629400"/>
          </a:xfrm>
        </p:spPr>
      </p:pic>
    </p:spTree>
  </p:cSld>
  <p:clrMapOvr>
    <a:masterClrMapping/>
  </p:clrMapOvr>
  <p:transition advTm="408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EXAMPLES OF GM FOODS</a:t>
            </a:r>
            <a:endParaRPr lang="en-US" dirty="0"/>
          </a:p>
        </p:txBody>
      </p:sp>
      <p:pic>
        <p:nvPicPr>
          <p:cNvPr id="4" name="Content Placeholder 3" descr="PPT IMAGE 8.jpg"/>
          <p:cNvPicPr>
            <a:picLocks noGrp="1" noChangeAspect="1"/>
          </p:cNvPicPr>
          <p:nvPr>
            <p:ph idx="1"/>
          </p:nvPr>
        </p:nvPicPr>
        <p:blipFill>
          <a:blip r:embed="rId2" cstate="print"/>
          <a:stretch>
            <a:fillRect/>
          </a:stretch>
        </p:blipFill>
        <p:spPr>
          <a:xfrm>
            <a:off x="1648763" y="1935163"/>
            <a:ext cx="5846473" cy="4389437"/>
          </a:xfrm>
        </p:spPr>
      </p:pic>
    </p:spTree>
  </p:cSld>
  <p:clrMapOvr>
    <a:masterClrMapping/>
  </p:clrMapOvr>
  <p:transition advTm="276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potential GM crops of the future</a:t>
            </a:r>
            <a:endParaRPr lang="en-US" dirty="0"/>
          </a:p>
        </p:txBody>
      </p:sp>
      <p:sp>
        <p:nvSpPr>
          <p:cNvPr id="3" name="Content Placeholder 2"/>
          <p:cNvSpPr>
            <a:spLocks noGrp="1"/>
          </p:cNvSpPr>
          <p:nvPr>
            <p:ph idx="1"/>
          </p:nvPr>
        </p:nvSpPr>
        <p:spPr/>
        <p:txBody>
          <a:bodyPr>
            <a:normAutofit fontScale="85000" lnSpcReduction="20000"/>
          </a:bodyPr>
          <a:lstStyle/>
          <a:p>
            <a:pPr>
              <a:buNone/>
            </a:pPr>
            <a:endParaRPr lang="en-US" dirty="0"/>
          </a:p>
          <a:p>
            <a:r>
              <a:rPr lang="en-US" dirty="0"/>
              <a:t>Some potential applications of GM crop technology are:</a:t>
            </a:r>
          </a:p>
          <a:p>
            <a:r>
              <a:rPr lang="en-US" dirty="0"/>
              <a:t>Nutritional enhancement: Higher vitamin content; more healthful fatty acid profiles;</a:t>
            </a:r>
          </a:p>
          <a:p>
            <a:r>
              <a:rPr lang="en-US" dirty="0"/>
              <a:t>Stress tolerance: Tolerance to high and low temperatures, salinity, and drought;</a:t>
            </a:r>
          </a:p>
          <a:p>
            <a:r>
              <a:rPr lang="en-US" dirty="0"/>
              <a:t>Disease resistance: For example, orange trees resistant to citrus greening disease or American chestnut trees resistant to fungal blight;</a:t>
            </a:r>
          </a:p>
          <a:p>
            <a:r>
              <a:rPr lang="en-US" dirty="0" err="1"/>
              <a:t>Biofuels</a:t>
            </a:r>
            <a:r>
              <a:rPr lang="en-US" dirty="0"/>
              <a:t>: Plants with altered cell wall composition for more efficient conversion to ethanol;</a:t>
            </a:r>
          </a:p>
          <a:p>
            <a:r>
              <a:rPr lang="en-US" dirty="0" err="1"/>
              <a:t>Phytoremediation</a:t>
            </a:r>
            <a:r>
              <a:rPr lang="en-US" dirty="0"/>
              <a:t>: Plants that extract and concentrate contaminants like heavy metals from polluted sites.</a:t>
            </a:r>
          </a:p>
          <a:p>
            <a:endParaRPr lang="en-US" dirty="0"/>
          </a:p>
        </p:txBody>
      </p:sp>
    </p:spTree>
  </p:cSld>
  <p:clrMapOvr>
    <a:masterClrMapping/>
  </p:clrMapOvr>
  <p:transition advTm="3447">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752600"/>
          </a:xfrm>
        </p:spPr>
        <p:txBody>
          <a:bodyPr>
            <a:normAutofit/>
          </a:bodyPr>
          <a:lstStyle/>
          <a:p>
            <a:r>
              <a:rPr lang="en-US" dirty="0" smtClean="0"/>
              <a:t>Are GM crops grown in other countries?</a:t>
            </a:r>
            <a:br>
              <a:rPr lang="en-US" dirty="0" smtClean="0"/>
            </a:b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According </a:t>
            </a:r>
            <a:r>
              <a:rPr lang="en-US" dirty="0"/>
              <a:t>to a recent report (James 2014), GM crops were grown in 26 other countries in 2013. The largest global acreage crops were soybean, corn, cotton, and canola, in that order. The U.S. has the greatest area of these crops, about 40% of the world total. Other large producers include Brazil, Argentina, India, and Canada.</a:t>
            </a:r>
          </a:p>
          <a:p>
            <a:endParaRPr lang="en-US" dirty="0"/>
          </a:p>
        </p:txBody>
      </p:sp>
    </p:spTree>
  </p:cSld>
  <p:clrMapOvr>
    <a:masterClrMapping/>
  </p:clrMapOvr>
  <p:transition advTm="3338">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n-US" dirty="0"/>
          </a:p>
        </p:txBody>
      </p:sp>
      <p:sp>
        <p:nvSpPr>
          <p:cNvPr id="3" name="Content Placeholder 2"/>
          <p:cNvSpPr>
            <a:spLocks noGrp="1"/>
          </p:cNvSpPr>
          <p:nvPr>
            <p:ph idx="1"/>
          </p:nvPr>
        </p:nvSpPr>
        <p:spPr>
          <a:xfrm>
            <a:off x="457200" y="2057400"/>
            <a:ext cx="8229600" cy="4038600"/>
          </a:xfrm>
        </p:spPr>
        <p:txBody>
          <a:bodyPr/>
          <a:lstStyle/>
          <a:p>
            <a:r>
              <a:rPr lang="en-US" b="1" dirty="0"/>
              <a:t>Genetically modified organisms</a:t>
            </a:r>
            <a:r>
              <a:rPr lang="en-US" dirty="0"/>
              <a:t> (</a:t>
            </a:r>
            <a:r>
              <a:rPr lang="en-US" b="1" dirty="0"/>
              <a:t>GMOs</a:t>
            </a:r>
            <a:r>
              <a:rPr lang="en-US" dirty="0"/>
              <a:t>) can be </a:t>
            </a:r>
            <a:r>
              <a:rPr lang="en-US" b="1" dirty="0"/>
              <a:t>defined</a:t>
            </a:r>
            <a:r>
              <a:rPr lang="en-US" dirty="0"/>
              <a:t> as </a:t>
            </a:r>
            <a:r>
              <a:rPr lang="en-US" b="1" dirty="0"/>
              <a:t>organisms</a:t>
            </a:r>
            <a:r>
              <a:rPr lang="en-US" dirty="0"/>
              <a:t> (i.e. plants, animals or microorganisms) in </a:t>
            </a:r>
            <a:r>
              <a:rPr lang="en-US" dirty="0" smtClean="0"/>
              <a:t>which    the</a:t>
            </a:r>
            <a:r>
              <a:rPr lang="en-US" dirty="0"/>
              <a:t> </a:t>
            </a:r>
            <a:r>
              <a:rPr lang="en-US" b="1" dirty="0"/>
              <a:t>genetic</a:t>
            </a:r>
            <a:r>
              <a:rPr lang="en-US" dirty="0"/>
              <a:t> material (DNA) has been </a:t>
            </a:r>
            <a:r>
              <a:rPr lang="en-US" b="1" dirty="0"/>
              <a:t>altered</a:t>
            </a:r>
            <a:r>
              <a:rPr lang="en-US" dirty="0"/>
              <a:t> in a way that does not occur naturally by mating and/or natural recombination. ... </a:t>
            </a:r>
            <a:r>
              <a:rPr lang="en-US" b="1" dirty="0"/>
              <a:t>Foods</a:t>
            </a:r>
            <a:r>
              <a:rPr lang="en-US" dirty="0"/>
              <a:t> produced from or using </a:t>
            </a:r>
            <a:r>
              <a:rPr lang="en-US" b="1" dirty="0"/>
              <a:t>GM organisms</a:t>
            </a:r>
            <a:r>
              <a:rPr lang="en-US" dirty="0"/>
              <a:t> are often referred to as </a:t>
            </a:r>
            <a:r>
              <a:rPr lang="en-US" b="1" dirty="0"/>
              <a:t>GM foods</a:t>
            </a:r>
            <a:r>
              <a:rPr lang="en-US" dirty="0"/>
              <a:t>.</a:t>
            </a:r>
          </a:p>
        </p:txBody>
      </p:sp>
    </p:spTree>
    <p:custDataLst>
      <p:tags r:id="rId1"/>
    </p:custDataLst>
  </p:cSld>
  <p:clrMapOvr>
    <a:masterClrMapping/>
  </p:clrMapOvr>
  <p:transition advTm="633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b="1" dirty="0"/>
              <a:t>Genetically Modified Crops </a:t>
            </a:r>
            <a:r>
              <a:rPr lang="en-US" b="1" dirty="0" smtClean="0"/>
              <a:t>Production  globally</a:t>
            </a:r>
            <a:r>
              <a:rPr lang="en-US" b="1" dirty="0"/>
              <a:t/>
            </a:r>
            <a:br>
              <a:rPr lang="en-US" b="1" dirty="0"/>
            </a:br>
            <a:r>
              <a:rPr lang="en-US" dirty="0" smtClean="0"/>
              <a:t/>
            </a:r>
            <a:br>
              <a:rPr lang="en-US" dirty="0" smtClean="0"/>
            </a:br>
            <a:endParaRPr lang="en-US" dirty="0"/>
          </a:p>
        </p:txBody>
      </p:sp>
      <p:pic>
        <p:nvPicPr>
          <p:cNvPr id="4" name="Content Placeholder 3" descr="PPT IMAGE 6.jpg"/>
          <p:cNvPicPr>
            <a:picLocks noGrp="1" noChangeAspect="1"/>
          </p:cNvPicPr>
          <p:nvPr>
            <p:ph idx="1"/>
          </p:nvPr>
        </p:nvPicPr>
        <p:blipFill>
          <a:blip r:embed="rId2" cstate="print"/>
          <a:stretch>
            <a:fillRect/>
          </a:stretch>
        </p:blipFill>
        <p:spPr>
          <a:xfrm>
            <a:off x="685800" y="1828800"/>
            <a:ext cx="6934200" cy="4343399"/>
          </a:xfrm>
        </p:spPr>
      </p:pic>
    </p:spTree>
  </p:cSld>
  <p:clrMapOvr>
    <a:masterClrMapping/>
  </p:clrMapOvr>
  <p:transition advTm="312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adopted for </a:t>
            </a:r>
            <a:r>
              <a:rPr lang="en-US" dirty="0" err="1" smtClean="0"/>
              <a:t>acceptibility</a:t>
            </a:r>
            <a:r>
              <a:rPr lang="en-US" dirty="0" smtClean="0"/>
              <a:t> of GM Food</a:t>
            </a:r>
            <a:endParaRPr lang="en-US" dirty="0"/>
          </a:p>
        </p:txBody>
      </p:sp>
      <p:sp>
        <p:nvSpPr>
          <p:cNvPr id="3" name="Content Placeholder 2"/>
          <p:cNvSpPr>
            <a:spLocks noGrp="1"/>
          </p:cNvSpPr>
          <p:nvPr>
            <p:ph idx="1"/>
          </p:nvPr>
        </p:nvSpPr>
        <p:spPr>
          <a:solidFill>
            <a:schemeClr val="bg1"/>
          </a:solidFill>
        </p:spPr>
        <p:txBody>
          <a:bodyPr>
            <a:normAutofit fontScale="62500" lnSpcReduction="20000"/>
          </a:bodyPr>
          <a:lstStyle/>
          <a:p>
            <a:pPr lvl="1">
              <a:buFont typeface="Wingdings" pitchFamily="2" charset="2"/>
              <a:buChar char="v"/>
            </a:pPr>
            <a:r>
              <a:rPr lang="en-US" dirty="0" smtClean="0"/>
              <a:t> </a:t>
            </a:r>
            <a:r>
              <a:rPr lang="en-US" sz="3100" dirty="0" smtClean="0"/>
              <a:t>The land area under cultivation with genetically modified organisms (GMOs) has grown steadily over the last two decades. </a:t>
            </a:r>
          </a:p>
          <a:p>
            <a:pPr lvl="1">
              <a:buFont typeface="Wingdings" pitchFamily="2" charset="2"/>
              <a:buChar char="v"/>
            </a:pPr>
            <a:r>
              <a:rPr lang="en-US" sz="3100" dirty="0" smtClean="0"/>
              <a:t>Alleviation of the impacts of climate change and farmers adaptation are some of the arguments for GM crops. </a:t>
            </a:r>
          </a:p>
          <a:p>
            <a:pPr lvl="1">
              <a:buFont typeface="Wingdings" pitchFamily="2" charset="2"/>
              <a:buChar char="v"/>
            </a:pPr>
            <a:r>
              <a:rPr lang="en-US" sz="3100" dirty="0" smtClean="0"/>
              <a:t> However, current systems of production, handling and transportation can lead to the unintentional low level presence of GMOs in non-GMO consignments. </a:t>
            </a:r>
          </a:p>
          <a:p>
            <a:pPr lvl="1">
              <a:buFont typeface="Wingdings" pitchFamily="2" charset="2"/>
              <a:buChar char="v"/>
            </a:pPr>
            <a:r>
              <a:rPr lang="en-US" sz="3100" dirty="0" smtClean="0"/>
              <a:t> National policies and regulations that govern the acceptability of GM crops vary, and a number of </a:t>
            </a:r>
            <a:r>
              <a:rPr lang="en-US" sz="3100" dirty="0" err="1" smtClean="0"/>
              <a:t>traderelated</a:t>
            </a:r>
            <a:r>
              <a:rPr lang="en-US" sz="3100" dirty="0" smtClean="0"/>
              <a:t> problems have been reported as a result of the unintentional mixing of GM and non-GM crops. </a:t>
            </a:r>
          </a:p>
          <a:p>
            <a:pPr lvl="1">
              <a:buFont typeface="Wingdings" pitchFamily="2" charset="2"/>
              <a:buChar char="v"/>
            </a:pPr>
            <a:r>
              <a:rPr lang="en-US" sz="3100" dirty="0" smtClean="0"/>
              <a:t> FAO conducted a survey to increase understanding of the extent of trade disruption due to the low level presence (LLP) and adventitious presence (AP) of GMOs. </a:t>
            </a:r>
            <a:endParaRPr lang="en-US" sz="3100" dirty="0"/>
          </a:p>
        </p:txBody>
      </p:sp>
    </p:spTree>
  </p:cSld>
  <p:clrMapOvr>
    <a:masterClrMapping/>
  </p:clrMapOvr>
  <p:transition advTm="3432">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and disadvantages</a:t>
            </a:r>
            <a:endParaRPr lang="en-US" dirty="0"/>
          </a:p>
        </p:txBody>
      </p:sp>
      <p:sp>
        <p:nvSpPr>
          <p:cNvPr id="3" name="Content Placeholder 2"/>
          <p:cNvSpPr>
            <a:spLocks noGrp="1"/>
          </p:cNvSpPr>
          <p:nvPr>
            <p:ph idx="1"/>
          </p:nvPr>
        </p:nvSpPr>
        <p:spPr/>
        <p:txBody>
          <a:bodyPr>
            <a:normAutofit/>
          </a:bodyPr>
          <a:lstStyle/>
          <a:p>
            <a:pPr>
              <a:buNone/>
            </a:pPr>
            <a:r>
              <a:rPr lang="en-US" dirty="0" smtClean="0"/>
              <a:t>                   Positive: </a:t>
            </a:r>
          </a:p>
          <a:p>
            <a:pPr marL="514350" indent="-514350">
              <a:buFont typeface="Wingdings" pitchFamily="2" charset="2"/>
              <a:buChar char="v"/>
            </a:pPr>
            <a:r>
              <a:rPr lang="en-US" dirty="0" smtClean="0"/>
              <a:t>Higher Productivity (food security), </a:t>
            </a:r>
          </a:p>
          <a:p>
            <a:pPr marL="514350" indent="-514350">
              <a:buNone/>
            </a:pPr>
            <a:endParaRPr lang="en-US" dirty="0" smtClean="0"/>
          </a:p>
          <a:p>
            <a:pPr marL="514350" indent="-514350">
              <a:buFont typeface="Wingdings" pitchFamily="2" charset="2"/>
              <a:buChar char="v"/>
            </a:pPr>
            <a:r>
              <a:rPr lang="en-US" dirty="0" smtClean="0"/>
              <a:t> Resilience to climatic (drought resistance) and other related (pests, herbs, salinity) problems, less input use. </a:t>
            </a:r>
          </a:p>
          <a:p>
            <a:pPr marL="514350" indent="-514350">
              <a:buNone/>
            </a:pPr>
            <a:endParaRPr lang="en-US" dirty="0" smtClean="0"/>
          </a:p>
          <a:p>
            <a:pPr marL="514350" indent="-514350">
              <a:buFont typeface="Wingdings" pitchFamily="2" charset="2"/>
              <a:buChar char="v"/>
            </a:pPr>
            <a:r>
              <a:rPr lang="en-US" dirty="0" smtClean="0"/>
              <a:t> Nutritionally enriched products</a:t>
            </a:r>
            <a:endParaRPr lang="en-US" dirty="0"/>
          </a:p>
        </p:txBody>
      </p:sp>
    </p:spTree>
  </p:cSld>
  <p:clrMapOvr>
    <a:masterClrMapping/>
  </p:clrMapOvr>
  <p:transition advTm="3167">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DisadvantageS</a:t>
            </a:r>
            <a:endParaRPr lang="en-US" dirty="0"/>
          </a:p>
        </p:txBody>
      </p:sp>
      <p:sp>
        <p:nvSpPr>
          <p:cNvPr id="3" name="Content Placeholder 2"/>
          <p:cNvSpPr>
            <a:spLocks noGrp="1"/>
          </p:cNvSpPr>
          <p:nvPr>
            <p:ph idx="1"/>
          </p:nvPr>
        </p:nvSpPr>
        <p:spPr/>
        <p:txBody>
          <a:bodyPr>
            <a:normAutofit/>
          </a:bodyPr>
          <a:lstStyle/>
          <a:p>
            <a:pPr>
              <a:buNone/>
            </a:pPr>
            <a:r>
              <a:rPr lang="en-US" dirty="0" smtClean="0"/>
              <a:t>        Negative: </a:t>
            </a:r>
          </a:p>
          <a:p>
            <a:pPr>
              <a:buFont typeface="Wingdings" pitchFamily="2" charset="2"/>
              <a:buChar char="Ø"/>
            </a:pPr>
            <a:r>
              <a:rPr lang="en-US" dirty="0" smtClean="0"/>
              <a:t>Higher initial research and input (seed) cost, </a:t>
            </a:r>
          </a:p>
          <a:p>
            <a:pPr>
              <a:buFont typeface="Wingdings" pitchFamily="2" charset="2"/>
              <a:buChar char="Ø"/>
            </a:pPr>
            <a:r>
              <a:rPr lang="en-US" dirty="0" smtClean="0"/>
              <a:t>Concerns for health (human &amp; animal), </a:t>
            </a:r>
          </a:p>
          <a:p>
            <a:pPr>
              <a:buFont typeface="Wingdings" pitchFamily="2" charset="2"/>
              <a:buChar char="Ø"/>
            </a:pPr>
            <a:r>
              <a:rPr lang="en-US" dirty="0" smtClean="0"/>
              <a:t>Environment concerns (loss of biodiversity, impact on non-target organisms), </a:t>
            </a:r>
          </a:p>
          <a:p>
            <a:pPr>
              <a:buFont typeface="Wingdings" pitchFamily="2" charset="2"/>
              <a:buChar char="Ø"/>
            </a:pPr>
            <a:r>
              <a:rPr lang="en-US" dirty="0" smtClean="0"/>
              <a:t> Unintentional gene transfer from GM to non-GM crops </a:t>
            </a:r>
          </a:p>
          <a:p>
            <a:pPr>
              <a:buFont typeface="Wingdings" pitchFamily="2" charset="2"/>
              <a:buChar char="Ø"/>
            </a:pPr>
            <a:r>
              <a:rPr lang="en-US" dirty="0" smtClean="0"/>
              <a:t>Low level presence and adventitious presence </a:t>
            </a:r>
          </a:p>
          <a:p>
            <a:pPr>
              <a:buFont typeface="Wingdings" pitchFamily="2" charset="2"/>
              <a:buChar char="Ø"/>
            </a:pPr>
            <a:r>
              <a:rPr lang="en-US" dirty="0" smtClean="0"/>
              <a:t> Limited access to GM seeds (Patenting), </a:t>
            </a:r>
          </a:p>
        </p:txBody>
      </p:sp>
    </p:spTree>
  </p:cSld>
  <p:clrMapOvr>
    <a:masterClrMapping/>
  </p:clrMapOvr>
  <p:transition advTm="3042">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DisadvantageS</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smtClean="0"/>
              <a:t> Lack of information for consumers (Labeling), </a:t>
            </a:r>
          </a:p>
          <a:p>
            <a:pPr>
              <a:buFont typeface="Wingdings" pitchFamily="2" charset="2"/>
              <a:buChar char="Ø"/>
            </a:pPr>
            <a:r>
              <a:rPr lang="en-US" dirty="0" smtClean="0"/>
              <a:t> Concerns of traditional farmers, ethical concerns, </a:t>
            </a:r>
          </a:p>
          <a:p>
            <a:pPr>
              <a:buFont typeface="Wingdings" pitchFamily="2" charset="2"/>
              <a:buChar char="Ø"/>
            </a:pPr>
            <a:r>
              <a:rPr lang="en-US" dirty="0" smtClean="0"/>
              <a:t> Lack of related regulations and technical capacities to detect GMOs in trade. 1Climate Change: Impact on Agriculture and Cost of Adaptation, IFPRI, 2009 </a:t>
            </a:r>
          </a:p>
          <a:p>
            <a:pPr>
              <a:buFont typeface="Wingdings" pitchFamily="2" charset="2"/>
              <a:buChar char="Ø"/>
            </a:pPr>
            <a:r>
              <a:rPr lang="en-US" dirty="0" smtClean="0"/>
              <a:t> An IFPRI Study (2009)1 found that even with no climate change world prices for many agricultural commodities (rice, wheat, maize) will increase by 39-63 % in 2050 driven by population, income growth, </a:t>
            </a:r>
            <a:r>
              <a:rPr lang="en-US" dirty="0" err="1" smtClean="0"/>
              <a:t>biofuels</a:t>
            </a:r>
            <a:r>
              <a:rPr lang="en-US" dirty="0" smtClean="0"/>
              <a:t>). </a:t>
            </a:r>
          </a:p>
          <a:p>
            <a:pPr>
              <a:buFont typeface="Wingdings" pitchFamily="2" charset="2"/>
              <a:buChar char="Ø"/>
            </a:pPr>
            <a:r>
              <a:rPr lang="en-US" dirty="0" smtClean="0"/>
              <a:t> Climate change (rise in temperature and change in rainfall patterns) results in additional price increases by 11-100 % even after CO2 fertilization effect.</a:t>
            </a:r>
          </a:p>
          <a:p>
            <a:endParaRPr lang="en-US" dirty="0" smtClean="0"/>
          </a:p>
          <a:p>
            <a:endParaRPr lang="en-US" dirty="0"/>
          </a:p>
        </p:txBody>
      </p:sp>
    </p:spTree>
  </p:cSld>
  <p:clrMapOvr>
    <a:masterClrMapping/>
  </p:clrMapOvr>
  <p:transition advTm="3464">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hlinkClick r:id="rId2"/>
              </a:rPr>
              <a:t>http://www.fao.org/</a:t>
            </a:r>
            <a:endParaRPr lang="en-US" dirty="0" smtClean="0"/>
          </a:p>
          <a:p>
            <a:endParaRPr lang="en-US" dirty="0" smtClean="0"/>
          </a:p>
          <a:p>
            <a:r>
              <a:rPr lang="en-US" dirty="0" smtClean="0"/>
              <a:t>https://en.wikipedia.org/wiki/Genetically_m</a:t>
            </a:r>
          </a:p>
          <a:p>
            <a:r>
              <a:rPr lang="en-US" dirty="0" smtClean="0">
                <a:hlinkClick r:id="rId3"/>
              </a:rPr>
              <a:t>www.slideshare.net</a:t>
            </a:r>
            <a:endParaRPr lang="en-US" dirty="0" smtClean="0"/>
          </a:p>
          <a:p>
            <a:r>
              <a:rPr lang="en-US" dirty="0" smtClean="0"/>
              <a:t>Information collected from different journals,books and other websites</a:t>
            </a:r>
          </a:p>
          <a:p>
            <a:endParaRPr lang="en-US" dirty="0"/>
          </a:p>
        </p:txBody>
      </p:sp>
    </p:spTree>
  </p:cSld>
  <p:clrMapOvr>
    <a:masterClrMapping/>
  </p:clrMapOvr>
  <p:transition advTm="2574"/>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a:t>
            </a:r>
            <a:r>
              <a:rPr lang="en-US" dirty="0" smtClean="0"/>
              <a:t>          </a:t>
            </a:r>
          </a:p>
          <a:p>
            <a:pPr>
              <a:buNone/>
            </a:pPr>
            <a:endParaRPr lang="en-US" dirty="0"/>
          </a:p>
          <a:p>
            <a:pPr>
              <a:buNone/>
            </a:pPr>
            <a:endParaRPr lang="en-US" dirty="0" smtClean="0"/>
          </a:p>
          <a:p>
            <a:pPr>
              <a:buNone/>
            </a:pPr>
            <a:r>
              <a:rPr lang="en-US" sz="5400" dirty="0"/>
              <a:t> </a:t>
            </a:r>
            <a:r>
              <a:rPr lang="en-US" sz="5400" dirty="0" smtClean="0"/>
              <a:t>               THANK YOU</a:t>
            </a:r>
            <a:endParaRPr lang="en-US" sz="5400" dirty="0"/>
          </a:p>
        </p:txBody>
      </p:sp>
    </p:spTree>
  </p:cSld>
  <p:clrMapOvr>
    <a:masterClrMapping/>
  </p:clrMapOvr>
  <p:transition advTm="3776">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GE Foods</a:t>
            </a:r>
            <a:endParaRPr lang="en-US" dirty="0"/>
          </a:p>
        </p:txBody>
      </p:sp>
      <p:sp>
        <p:nvSpPr>
          <p:cNvPr id="3" name="Content Placeholder 2"/>
          <p:cNvSpPr>
            <a:spLocks noGrp="1"/>
          </p:cNvSpPr>
          <p:nvPr>
            <p:ph idx="1"/>
          </p:nvPr>
        </p:nvSpPr>
        <p:spPr/>
        <p:txBody>
          <a:bodyPr>
            <a:normAutofit/>
          </a:bodyPr>
          <a:lstStyle/>
          <a:p>
            <a:r>
              <a:rPr lang="en-US" b="1" dirty="0"/>
              <a:t>Genetically modified foods</a:t>
            </a:r>
            <a:r>
              <a:rPr lang="en-US" dirty="0"/>
              <a:t> (</a:t>
            </a:r>
            <a:r>
              <a:rPr lang="en-US" b="1" dirty="0"/>
              <a:t>GM foods</a:t>
            </a:r>
            <a:r>
              <a:rPr lang="en-US" dirty="0"/>
              <a:t>), also known as </a:t>
            </a:r>
            <a:r>
              <a:rPr lang="en-US" b="1" dirty="0"/>
              <a:t>genetically engineered foods</a:t>
            </a:r>
            <a:r>
              <a:rPr lang="en-US" dirty="0"/>
              <a:t> (</a:t>
            </a:r>
            <a:r>
              <a:rPr lang="en-US" b="1" dirty="0"/>
              <a:t>GE foods</a:t>
            </a:r>
            <a:r>
              <a:rPr lang="en-US" dirty="0"/>
              <a:t>), or </a:t>
            </a:r>
            <a:r>
              <a:rPr lang="en-US" b="1" dirty="0"/>
              <a:t>bioengineered foods</a:t>
            </a:r>
            <a:r>
              <a:rPr lang="en-US" dirty="0"/>
              <a:t> are foods produced from </a:t>
            </a:r>
            <a:r>
              <a:rPr lang="en-US" dirty="0">
                <a:hlinkClick r:id="rId2" tooltip="Organism"/>
              </a:rPr>
              <a:t>organisms</a:t>
            </a:r>
            <a:r>
              <a:rPr lang="en-US" dirty="0"/>
              <a:t> that have had changes introduced into their </a:t>
            </a:r>
            <a:r>
              <a:rPr lang="en-US" dirty="0">
                <a:hlinkClick r:id="rId3" tooltip="DNA"/>
              </a:rPr>
              <a:t>DNA</a:t>
            </a:r>
            <a:r>
              <a:rPr lang="en-US" dirty="0"/>
              <a:t> using the methods of </a:t>
            </a:r>
            <a:r>
              <a:rPr lang="en-US" dirty="0">
                <a:hlinkClick r:id="rId4" tooltip="Genetic engineering"/>
              </a:rPr>
              <a:t>genetic engineering</a:t>
            </a:r>
            <a:r>
              <a:rPr lang="en-US" dirty="0"/>
              <a:t>. Genetic engineering techniques allow for the introduction of new traits as well as greater control over traits when compared to previous methods, such as </a:t>
            </a:r>
            <a:r>
              <a:rPr lang="en-US" dirty="0">
                <a:hlinkClick r:id="rId5" tooltip="Selective breeding"/>
              </a:rPr>
              <a:t>selective breeding</a:t>
            </a:r>
            <a:r>
              <a:rPr lang="en-US" dirty="0"/>
              <a:t> and </a:t>
            </a:r>
            <a:r>
              <a:rPr lang="en-US" dirty="0">
                <a:hlinkClick r:id="rId6" tooltip="Mutation breeding"/>
              </a:rPr>
              <a:t>mutation breeding</a:t>
            </a:r>
            <a:endParaRPr lang="en-US" dirty="0"/>
          </a:p>
        </p:txBody>
      </p:sp>
    </p:spTree>
  </p:cSld>
  <p:clrMapOvr>
    <a:masterClrMapping/>
  </p:clrMapOvr>
  <p:transition advTm="3666">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Genetically modified foods</a:t>
            </a:r>
            <a:endParaRPr lang="en-US" dirty="0"/>
          </a:p>
        </p:txBody>
      </p:sp>
      <p:pic>
        <p:nvPicPr>
          <p:cNvPr id="4" name="Content Placeholder 3" descr="ppt image.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ransition advTm="3868">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pic>
        <p:nvPicPr>
          <p:cNvPr id="4" name="Content Placeholder 3" descr="ppt image 2.jpg"/>
          <p:cNvPicPr>
            <a:picLocks noGrp="1" noChangeAspect="1"/>
          </p:cNvPicPr>
          <p:nvPr>
            <p:ph idx="1"/>
          </p:nvPr>
        </p:nvPicPr>
        <p:blipFill>
          <a:blip r:embed="rId2" cstate="print"/>
          <a:stretch>
            <a:fillRect/>
          </a:stretch>
        </p:blipFill>
        <p:spPr>
          <a:xfrm>
            <a:off x="533400" y="1600200"/>
            <a:ext cx="8000999" cy="4525963"/>
          </a:xfrm>
        </p:spPr>
      </p:pic>
    </p:spTree>
  </p:cSld>
  <p:clrMapOvr>
    <a:masterClrMapping/>
  </p:clrMapOvr>
  <p:transition advTm="3478">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838200"/>
          </a:xfrm>
        </p:spPr>
        <p:txBody>
          <a:bodyPr/>
          <a:lstStyle/>
          <a:p>
            <a:r>
              <a:rPr lang="en-US" dirty="0" smtClean="0"/>
              <a:t>Genetically modified food</a:t>
            </a:r>
            <a:endParaRPr lang="en-US" dirty="0"/>
          </a:p>
        </p:txBody>
      </p:sp>
      <p:pic>
        <p:nvPicPr>
          <p:cNvPr id="1026" name="Picture 2" descr="C:\Users\Administrator\Desktop\ppt image 4.jpg"/>
          <p:cNvPicPr>
            <a:picLocks noGrp="1" noChangeAspect="1" noChangeArrowheads="1"/>
          </p:cNvPicPr>
          <p:nvPr>
            <p:ph idx="1"/>
          </p:nvPr>
        </p:nvPicPr>
        <p:blipFill>
          <a:blip r:embed="rId2" cstate="print"/>
          <a:srcRect/>
          <a:stretch>
            <a:fillRect/>
          </a:stretch>
        </p:blipFill>
        <p:spPr bwMode="auto">
          <a:xfrm>
            <a:off x="533399" y="1371600"/>
            <a:ext cx="7874459" cy="5029200"/>
          </a:xfrm>
          <a:prstGeom prst="rect">
            <a:avLst/>
          </a:prstGeom>
          <a:noFill/>
        </p:spPr>
      </p:pic>
    </p:spTree>
  </p:cSld>
  <p:clrMapOvr>
    <a:masterClrMapping/>
  </p:clrMapOvr>
  <p:transition advTm="3557">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670560"/>
          </a:xfrm>
        </p:spPr>
        <p:txBody>
          <a:bodyPr/>
          <a:lstStyle/>
          <a:p>
            <a:r>
              <a:rPr lang="en-US" dirty="0" smtClean="0"/>
              <a:t>Technique</a:t>
            </a:r>
            <a:endParaRPr lang="en-US" dirty="0"/>
          </a:p>
        </p:txBody>
      </p:sp>
      <p:pic>
        <p:nvPicPr>
          <p:cNvPr id="2050" name="Picture 2" descr="C:\Users\Administrator\Desktop\ppt imga 3.jpg"/>
          <p:cNvPicPr>
            <a:picLocks noGrp="1" noChangeAspect="1" noChangeArrowheads="1"/>
          </p:cNvPicPr>
          <p:nvPr>
            <p:ph idx="1"/>
          </p:nvPr>
        </p:nvPicPr>
        <p:blipFill>
          <a:blip r:embed="rId2" cstate="print"/>
          <a:srcRect/>
          <a:stretch>
            <a:fillRect/>
          </a:stretch>
        </p:blipFill>
        <p:spPr bwMode="auto">
          <a:xfrm>
            <a:off x="2133600" y="1143000"/>
            <a:ext cx="4572000" cy="5726937"/>
          </a:xfrm>
          <a:prstGeom prst="rect">
            <a:avLst/>
          </a:prstGeom>
          <a:noFill/>
        </p:spPr>
      </p:pic>
    </p:spTree>
  </p:cSld>
  <p:clrMapOvr>
    <a:masterClrMapping/>
  </p:clrMapOvr>
  <p:transition advTm="4539">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shared DNA code</a:t>
            </a:r>
          </a:p>
          <a:p>
            <a:r>
              <a:rPr lang="en-US" dirty="0"/>
              <a:t>Most organisms store their genetic information in the form of DNA molecules in chromosomes. The sequence of chemical bases in a DNA strand encodes a specific order of amino acids, which are the building blocks of proteins. Proteins carry out many functions in cells and tissues, which together are responsible for an organism’s characteristics. Because most life forms share this same language of heredity—and due to scientific advances in molecular biology—it is now possible to transfer a gene from one species to another, for example from a bacterium to a plant, and have it function in its new host</a:t>
            </a:r>
            <a:r>
              <a:rPr lang="en-US" dirty="0" smtClean="0"/>
              <a:t>.</a:t>
            </a:r>
            <a:endParaRPr lang="en-US" dirty="0"/>
          </a:p>
        </p:txBody>
      </p:sp>
    </p:spTree>
  </p:cSld>
  <p:clrMapOvr>
    <a:masterClrMapping/>
  </p:clrMapOvr>
  <p:transition advTm="571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normAutofit/>
          </a:bodyPr>
          <a:lstStyle/>
          <a:p>
            <a:r>
              <a:rPr lang="en-US" dirty="0" smtClean="0"/>
              <a:t>What is inserted into a GM plant?</a:t>
            </a:r>
          </a:p>
          <a:p>
            <a:r>
              <a:rPr lang="en-US" dirty="0" smtClean="0"/>
              <a:t>The inserted DNA fragment contains one or a few genes, which contain the DNA sequence information encoding specific proteins, along with DNA segments that regulate production of the proteins. The inserted fragment also sometimes contains a marker gene to easily identify plants that have incorporated the transferred genes, also known as </a:t>
            </a:r>
            <a:r>
              <a:rPr lang="en-US" dirty="0" err="1" smtClean="0"/>
              <a:t>transgenes</a:t>
            </a:r>
            <a:r>
              <a:rPr lang="en-US" dirty="0" smtClean="0"/>
              <a:t>, into their chromosomes.</a:t>
            </a:r>
          </a:p>
          <a:p>
            <a:endParaRPr lang="en-US" dirty="0"/>
          </a:p>
        </p:txBody>
      </p:sp>
    </p:spTree>
  </p:cSld>
  <p:clrMapOvr>
    <a:masterClrMapping/>
  </p:clrMapOvr>
  <p:transition advTm="3261">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2.5"/>
</p:tagLst>
</file>

<file path=ppt/tags/tag2.xml><?xml version="1.0" encoding="utf-8"?>
<p:tagLst xmlns:a="http://schemas.openxmlformats.org/drawingml/2006/main" xmlns:r="http://schemas.openxmlformats.org/officeDocument/2006/relationships" xmlns:p="http://schemas.openxmlformats.org/presentationml/2006/main">
  <p:tag name="TIMING" val="|4.1|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147</TotalTime>
  <Words>1119</Words>
  <Application>Microsoft Office PowerPoint</Application>
  <PresentationFormat>On-screen Show (4:3)</PresentationFormat>
  <Paragraphs>87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Genetically modified food</vt:lpstr>
      <vt:lpstr>Concept</vt:lpstr>
      <vt:lpstr>Concept Of GE Foods</vt:lpstr>
      <vt:lpstr>Genetically modified foods</vt:lpstr>
      <vt:lpstr>DEFINITION</vt:lpstr>
      <vt:lpstr>Genetically modified food</vt:lpstr>
      <vt:lpstr>Technique</vt:lpstr>
      <vt:lpstr>TECHNIQUE</vt:lpstr>
      <vt:lpstr>TECHNIQUE</vt:lpstr>
      <vt:lpstr>TECHNIQUE</vt:lpstr>
      <vt:lpstr>TECHNIQUE</vt:lpstr>
      <vt:lpstr>TECHNIQUE</vt:lpstr>
      <vt:lpstr>TECHNIQUE</vt:lpstr>
      <vt:lpstr>TECHNIQUE</vt:lpstr>
      <vt:lpstr>Genetically Modified Food</vt:lpstr>
      <vt:lpstr>Slide 16</vt:lpstr>
      <vt:lpstr>MORE EXAMPLES OF GM FOODS</vt:lpstr>
      <vt:lpstr>What are potential GM crops of the future</vt:lpstr>
      <vt:lpstr>Are GM crops grown in other countries? </vt:lpstr>
      <vt:lpstr>Genetically Modified Crops Production  globally  </vt:lpstr>
      <vt:lpstr>Steps adopted for acceptibility of GM Food</vt:lpstr>
      <vt:lpstr>Advantages and disadvantages</vt:lpstr>
      <vt:lpstr>DisadvantageS</vt:lpstr>
      <vt:lpstr>DisadvantageS</vt:lpstr>
      <vt:lpstr>REFERENCE: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Genetically modified food</dc:title>
  <dc:creator>Windows User</dc:creator>
  <cp:lastModifiedBy>Windows User</cp:lastModifiedBy>
  <cp:revision>60</cp:revision>
  <dcterms:created xsi:type="dcterms:W3CDTF">2020-04-10T05:27:21Z</dcterms:created>
  <dcterms:modified xsi:type="dcterms:W3CDTF">2020-04-10T08:41:35Z</dcterms:modified>
</cp:coreProperties>
</file>